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9" r:id="rId12"/>
    <p:sldId id="270" r:id="rId13"/>
    <p:sldId id="266" r:id="rId14"/>
    <p:sldId id="267" r:id="rId15"/>
    <p:sldId id="268" r:id="rId16"/>
    <p:sldId id="271" r:id="rId17"/>
    <p:sldId id="272" r:id="rId18"/>
    <p:sldId id="273" r:id="rId19"/>
    <p:sldId id="276" r:id="rId20"/>
    <p:sldId id="274"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94660"/>
  </p:normalViewPr>
  <p:slideViewPr>
    <p:cSldViewPr snapToGrid="0">
      <p:cViewPr varScale="1">
        <p:scale>
          <a:sx n="54" d="100"/>
          <a:sy n="54" d="100"/>
        </p:scale>
        <p:origin x="948" y="72"/>
      </p:cViewPr>
      <p:guideLst/>
    </p:cSldViewPr>
  </p:slideViewPr>
  <p:notesTextViewPr>
    <p:cViewPr>
      <p:scale>
        <a:sx n="1" d="1"/>
        <a:sy n="1" d="1"/>
      </p:scale>
      <p:origin x="0" y="0"/>
    </p:cViewPr>
  </p:notesTextViewPr>
  <p:notesViewPr>
    <p:cSldViewPr snapToGrid="0">
      <p:cViewPr varScale="1">
        <p:scale>
          <a:sx n="55" d="100"/>
          <a:sy n="55" d="100"/>
        </p:scale>
        <p:origin x="2880"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1D39BA-205D-4756-93FD-84FE1414E1A0}" type="datetimeFigureOut">
              <a:rPr lang="en-US" smtClean="0"/>
              <a:t>1/20/2019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172269-BD3E-4B36-B5C5-8F29C8A12DA8}" type="slidenum">
              <a:rPr lang="en-US" smtClean="0"/>
              <a:t>‹#›</a:t>
            </a:fld>
            <a:endParaRPr lang="en-US"/>
          </a:p>
        </p:txBody>
      </p:sp>
    </p:spTree>
    <p:extLst>
      <p:ext uri="{BB962C8B-B14F-4D97-AF65-F5344CB8AC3E}">
        <p14:creationId xmlns:p14="http://schemas.microsoft.com/office/powerpoint/2010/main" val="2442671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Sodium amytal – barbiturate derivative that has a sedative-hypnotic effect.  When given slowly by IV it has the reputation of being a truth drug</a:t>
            </a:r>
          </a:p>
          <a:p>
            <a:r>
              <a:rPr lang="en-US" dirty="0"/>
              <a:t>Catharsis – process of releasing and providing relief from strong or repressed emotions</a:t>
            </a:r>
          </a:p>
        </p:txBody>
      </p:sp>
      <p:sp>
        <p:nvSpPr>
          <p:cNvPr id="4" name="Slide Number Placeholder 3"/>
          <p:cNvSpPr>
            <a:spLocks noGrp="1"/>
          </p:cNvSpPr>
          <p:nvPr>
            <p:ph type="sldNum" sz="quarter" idx="5"/>
          </p:nvPr>
        </p:nvSpPr>
        <p:spPr/>
        <p:txBody>
          <a:bodyPr/>
          <a:lstStyle/>
          <a:p>
            <a:fld id="{88172269-BD3E-4B36-B5C5-8F29C8A12DA8}" type="slidenum">
              <a:rPr lang="en-US" smtClean="0"/>
              <a:t>10</a:t>
            </a:fld>
            <a:endParaRPr lang="en-US"/>
          </a:p>
        </p:txBody>
      </p:sp>
    </p:spTree>
    <p:extLst>
      <p:ext uri="{BB962C8B-B14F-4D97-AF65-F5344CB8AC3E}">
        <p14:creationId xmlns:p14="http://schemas.microsoft.com/office/powerpoint/2010/main" val="27873753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1/20/2019</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1/20/2019</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B524B-203D-451B-BEAE-76E0BEF8A3BA}"/>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7E6CF7CF-E357-44AC-B1B1-D5437E3B2E08}"/>
              </a:ext>
            </a:extLst>
          </p:cNvPr>
          <p:cNvSpPr>
            <a:spLocks noGrp="1"/>
          </p:cNvSpPr>
          <p:nvPr>
            <p:ph type="subTitle" idx="1"/>
          </p:nvPr>
        </p:nvSpPr>
        <p:spPr/>
        <p:txBody>
          <a:bodyPr>
            <a:normAutofit/>
          </a:bodyPr>
          <a:lstStyle/>
          <a:p>
            <a:r>
              <a:rPr lang="en-US" sz="4400" dirty="0"/>
              <a:t>history and background</a:t>
            </a:r>
          </a:p>
        </p:txBody>
      </p:sp>
    </p:spTree>
    <p:extLst>
      <p:ext uri="{BB962C8B-B14F-4D97-AF65-F5344CB8AC3E}">
        <p14:creationId xmlns:p14="http://schemas.microsoft.com/office/powerpoint/2010/main" val="4202518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CB19E-335A-4CDD-924A-7914DC5E9E72}"/>
              </a:ext>
            </a:extLst>
          </p:cNvPr>
          <p:cNvSpPr>
            <a:spLocks noGrp="1"/>
          </p:cNvSpPr>
          <p:nvPr>
            <p:ph type="title"/>
          </p:nvPr>
        </p:nvSpPr>
        <p:spPr/>
        <p:txBody>
          <a:bodyPr/>
          <a:lstStyle/>
          <a:p>
            <a:r>
              <a:rPr lang="en-US" dirty="0"/>
              <a:t>Early background</a:t>
            </a:r>
          </a:p>
        </p:txBody>
      </p:sp>
      <p:sp>
        <p:nvSpPr>
          <p:cNvPr id="3" name="Content Placeholder 2">
            <a:extLst>
              <a:ext uri="{FF2B5EF4-FFF2-40B4-BE49-F238E27FC236}">
                <a16:creationId xmlns:a16="http://schemas.microsoft.com/office/drawing/2014/main" id="{B16D4E36-41CE-41C3-857B-8A0D00761634}"/>
              </a:ext>
            </a:extLst>
          </p:cNvPr>
          <p:cNvSpPr>
            <a:spLocks noGrp="1"/>
          </p:cNvSpPr>
          <p:nvPr>
            <p:ph idx="1"/>
          </p:nvPr>
        </p:nvSpPr>
        <p:spPr/>
        <p:txBody>
          <a:bodyPr/>
          <a:lstStyle/>
          <a:p>
            <a:r>
              <a:rPr lang="en-US" dirty="0"/>
              <a:t>3 areas of trauma recognized in 20</a:t>
            </a:r>
            <a:r>
              <a:rPr lang="en-US" baseline="30000" dirty="0"/>
              <a:t>th</a:t>
            </a:r>
            <a:r>
              <a:rPr lang="en-US" dirty="0"/>
              <a:t> Century</a:t>
            </a:r>
          </a:p>
          <a:p>
            <a:pPr lvl="1"/>
            <a:r>
              <a:rPr lang="en-US" dirty="0"/>
              <a:t>Hysteria – </a:t>
            </a:r>
            <a:r>
              <a:rPr lang="en-US" dirty="0" err="1"/>
              <a:t>archtypical</a:t>
            </a:r>
            <a:r>
              <a:rPr lang="en-US" dirty="0"/>
              <a:t> psychological disorder for women (France)</a:t>
            </a:r>
          </a:p>
          <a:p>
            <a:pPr lvl="1"/>
            <a:r>
              <a:rPr lang="en-US" dirty="0"/>
              <a:t>Shell shock – combat neurosis associated with WWI</a:t>
            </a:r>
          </a:p>
          <a:p>
            <a:pPr lvl="1"/>
            <a:r>
              <a:rPr lang="en-US" dirty="0"/>
              <a:t>Last to come to awareness:  Domestic and sexual abuse</a:t>
            </a:r>
          </a:p>
        </p:txBody>
      </p:sp>
    </p:spTree>
    <p:extLst>
      <p:ext uri="{BB962C8B-B14F-4D97-AF65-F5344CB8AC3E}">
        <p14:creationId xmlns:p14="http://schemas.microsoft.com/office/powerpoint/2010/main" val="1935453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29C12-DBAA-4DFA-B157-8135667A8876}"/>
              </a:ext>
            </a:extLst>
          </p:cNvPr>
          <p:cNvSpPr>
            <a:spLocks noGrp="1"/>
          </p:cNvSpPr>
          <p:nvPr>
            <p:ph type="title"/>
          </p:nvPr>
        </p:nvSpPr>
        <p:spPr/>
        <p:txBody>
          <a:bodyPr/>
          <a:lstStyle/>
          <a:p>
            <a:r>
              <a:rPr lang="en-US" dirty="0"/>
              <a:t>Hysteria</a:t>
            </a:r>
          </a:p>
        </p:txBody>
      </p:sp>
      <p:sp>
        <p:nvSpPr>
          <p:cNvPr id="3" name="Content Placeholder 2">
            <a:extLst>
              <a:ext uri="{FF2B5EF4-FFF2-40B4-BE49-F238E27FC236}">
                <a16:creationId xmlns:a16="http://schemas.microsoft.com/office/drawing/2014/main" id="{06406F9E-E647-4E90-A050-9555C557E553}"/>
              </a:ext>
            </a:extLst>
          </p:cNvPr>
          <p:cNvSpPr>
            <a:spLocks noGrp="1"/>
          </p:cNvSpPr>
          <p:nvPr>
            <p:ph idx="1"/>
          </p:nvPr>
        </p:nvSpPr>
        <p:spPr/>
        <p:txBody>
          <a:bodyPr/>
          <a:lstStyle/>
          <a:p>
            <a:r>
              <a:rPr lang="en-US" dirty="0"/>
              <a:t>The term has been around since Hippocrates – wandering womb</a:t>
            </a:r>
          </a:p>
          <a:p>
            <a:r>
              <a:rPr lang="en-US" dirty="0"/>
              <a:t>In late 19</a:t>
            </a:r>
            <a:r>
              <a:rPr lang="en-US" baseline="30000" dirty="0"/>
              <a:t>th</a:t>
            </a:r>
            <a:r>
              <a:rPr lang="en-US" dirty="0"/>
              <a:t> century – Jean-Martin Charcot, French neurologist</a:t>
            </a:r>
          </a:p>
          <a:p>
            <a:pPr lvl="1"/>
            <a:r>
              <a:rPr lang="en-US" dirty="0"/>
              <a:t>Prior to his study, the hysteria diagnosis was synonymous with malingering</a:t>
            </a:r>
          </a:p>
          <a:p>
            <a:pPr lvl="1"/>
            <a:r>
              <a:rPr lang="en-US" dirty="0"/>
              <a:t>Of course, only women were diagnosed</a:t>
            </a:r>
          </a:p>
          <a:p>
            <a:pPr lvl="1"/>
            <a:r>
              <a:rPr lang="en-US" dirty="0"/>
              <a:t>His work restored the dignity of hysteria</a:t>
            </a:r>
          </a:p>
          <a:p>
            <a:pPr lvl="1"/>
            <a:r>
              <a:rPr lang="en-US" dirty="0"/>
              <a:t>Out of this came the term “The Great Neurosis” which was used instead of hysteria</a:t>
            </a:r>
          </a:p>
          <a:p>
            <a:pPr lvl="1"/>
            <a:r>
              <a:rPr lang="en-US" dirty="0"/>
              <a:t>Charcot’s work resulted in the search for the cause of hysteria</a:t>
            </a:r>
          </a:p>
        </p:txBody>
      </p:sp>
    </p:spTree>
    <p:extLst>
      <p:ext uri="{BB962C8B-B14F-4D97-AF65-F5344CB8AC3E}">
        <p14:creationId xmlns:p14="http://schemas.microsoft.com/office/powerpoint/2010/main" val="4037655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3307B-654C-4DB9-A50E-804D8A69A44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9559E08-AB84-49EE-85C3-21DFD4814356}"/>
              </a:ext>
            </a:extLst>
          </p:cNvPr>
          <p:cNvSpPr>
            <a:spLocks noGrp="1"/>
          </p:cNvSpPr>
          <p:nvPr>
            <p:ph idx="1"/>
          </p:nvPr>
        </p:nvSpPr>
        <p:spPr/>
        <p:txBody>
          <a:bodyPr/>
          <a:lstStyle/>
          <a:p>
            <a:r>
              <a:rPr lang="en-US" dirty="0"/>
              <a:t>Pierre Janet	</a:t>
            </a:r>
          </a:p>
          <a:p>
            <a:pPr lvl="1"/>
            <a:r>
              <a:rPr lang="en-US" dirty="0"/>
              <a:t>1880 observed patients’ response to reminders of trauma were the same as those that happened at the time of the trauma</a:t>
            </a:r>
          </a:p>
          <a:p>
            <a:pPr lvl="1"/>
            <a:r>
              <a:rPr lang="en-US" dirty="0"/>
              <a:t>By the turn of the century symptoms were described as traumatic memories and intense feelings</a:t>
            </a:r>
          </a:p>
          <a:p>
            <a:pPr lvl="1"/>
            <a:r>
              <a:rPr lang="en-US" dirty="0"/>
              <a:t>Symptoms were alleviated when people talked about them</a:t>
            </a:r>
          </a:p>
        </p:txBody>
      </p:sp>
    </p:spTree>
    <p:extLst>
      <p:ext uri="{BB962C8B-B14F-4D97-AF65-F5344CB8AC3E}">
        <p14:creationId xmlns:p14="http://schemas.microsoft.com/office/powerpoint/2010/main" val="3624500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577BF-5736-431C-937D-747B035E50B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362E48D-40A2-4F09-905D-5AEDBAA5A464}"/>
              </a:ext>
            </a:extLst>
          </p:cNvPr>
          <p:cNvSpPr>
            <a:spLocks noGrp="1"/>
          </p:cNvSpPr>
          <p:nvPr>
            <p:ph idx="1"/>
          </p:nvPr>
        </p:nvSpPr>
        <p:spPr/>
        <p:txBody>
          <a:bodyPr/>
          <a:lstStyle/>
          <a:p>
            <a:r>
              <a:rPr lang="en-US" dirty="0"/>
              <a:t>1896 – Freud published the </a:t>
            </a:r>
            <a:r>
              <a:rPr lang="en-US" dirty="0" err="1"/>
              <a:t>Aetiology</a:t>
            </a:r>
            <a:r>
              <a:rPr lang="en-US" dirty="0"/>
              <a:t> of Hysteria</a:t>
            </a:r>
          </a:p>
          <a:p>
            <a:pPr lvl="1"/>
            <a:r>
              <a:rPr lang="en-US" dirty="0"/>
              <a:t>Hysteria was caused by early sexual trauma</a:t>
            </a:r>
          </a:p>
          <a:p>
            <a:pPr lvl="1"/>
            <a:r>
              <a:rPr lang="en-US" dirty="0"/>
              <a:t>Breakthrough?  NO</a:t>
            </a:r>
          </a:p>
          <a:p>
            <a:pPr lvl="1"/>
            <a:r>
              <a:rPr lang="en-US" dirty="0"/>
              <a:t>Within a year Freud recanted his theory due to social pressure</a:t>
            </a:r>
          </a:p>
          <a:p>
            <a:pPr lvl="1"/>
            <a:r>
              <a:rPr lang="en-US" dirty="0"/>
              <a:t>Real life trauma was ignored in favor of fantasy</a:t>
            </a:r>
          </a:p>
          <a:p>
            <a:pPr lvl="1"/>
            <a:r>
              <a:rPr lang="en-US" dirty="0"/>
              <a:t>After the turn of the century, the study of hysteria was dropped</a:t>
            </a:r>
          </a:p>
        </p:txBody>
      </p:sp>
    </p:spTree>
    <p:extLst>
      <p:ext uri="{BB962C8B-B14F-4D97-AF65-F5344CB8AC3E}">
        <p14:creationId xmlns:p14="http://schemas.microsoft.com/office/powerpoint/2010/main" val="177214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5B681-4324-4758-A596-4007CB933BEB}"/>
              </a:ext>
            </a:extLst>
          </p:cNvPr>
          <p:cNvSpPr>
            <a:spLocks noGrp="1"/>
          </p:cNvSpPr>
          <p:nvPr>
            <p:ph type="title"/>
          </p:nvPr>
        </p:nvSpPr>
        <p:spPr/>
        <p:txBody>
          <a:bodyPr/>
          <a:lstStyle/>
          <a:p>
            <a:r>
              <a:rPr lang="en-US" dirty="0"/>
              <a:t>WW I (July 1914)</a:t>
            </a:r>
          </a:p>
        </p:txBody>
      </p:sp>
      <p:sp>
        <p:nvSpPr>
          <p:cNvPr id="5" name="Content Placeholder 4">
            <a:extLst>
              <a:ext uri="{FF2B5EF4-FFF2-40B4-BE49-F238E27FC236}">
                <a16:creationId xmlns:a16="http://schemas.microsoft.com/office/drawing/2014/main" id="{CEF7211D-3C1C-466F-BFE3-9E927DDD5C30}"/>
              </a:ext>
            </a:extLst>
          </p:cNvPr>
          <p:cNvSpPr>
            <a:spLocks noGrp="1"/>
          </p:cNvSpPr>
          <p:nvPr>
            <p:ph idx="1"/>
          </p:nvPr>
        </p:nvSpPr>
        <p:spPr/>
        <p:txBody>
          <a:bodyPr/>
          <a:lstStyle/>
          <a:p>
            <a:r>
              <a:rPr lang="en-US" dirty="0"/>
              <a:t>Millions were killed</a:t>
            </a:r>
          </a:p>
          <a:p>
            <a:r>
              <a:rPr lang="en-US" dirty="0"/>
              <a:t>Men showed symptoms after unrelenting combat conditions similar to those of hysterical women</a:t>
            </a:r>
          </a:p>
          <a:p>
            <a:r>
              <a:rPr lang="en-US" dirty="0"/>
              <a:t>Freud’s contribution – symptoms were the result of defense mechanisms</a:t>
            </a:r>
          </a:p>
          <a:p>
            <a:pPr marL="0" indent="0">
              <a:buNone/>
            </a:pPr>
            <a:endParaRPr lang="en-US" dirty="0"/>
          </a:p>
        </p:txBody>
      </p:sp>
    </p:spTree>
    <p:extLst>
      <p:ext uri="{BB962C8B-B14F-4D97-AF65-F5344CB8AC3E}">
        <p14:creationId xmlns:p14="http://schemas.microsoft.com/office/powerpoint/2010/main" val="2765807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94727-BC3B-4AF3-8BEA-3CB91F93615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0EA413E-F5B6-4F92-9393-6D750FB27D63}"/>
              </a:ext>
            </a:extLst>
          </p:cNvPr>
          <p:cNvSpPr>
            <a:spLocks noGrp="1"/>
          </p:cNvSpPr>
          <p:nvPr>
            <p:ph idx="1"/>
          </p:nvPr>
        </p:nvSpPr>
        <p:spPr/>
        <p:txBody>
          <a:bodyPr/>
          <a:lstStyle/>
          <a:p>
            <a:r>
              <a:rPr lang="en-US" dirty="0"/>
              <a:t>Lewis </a:t>
            </a:r>
            <a:r>
              <a:rPr lang="en-US" dirty="0" err="1"/>
              <a:t>Yealland</a:t>
            </a:r>
            <a:endParaRPr lang="en-US" dirty="0"/>
          </a:p>
          <a:p>
            <a:pPr lvl="1"/>
            <a:r>
              <a:rPr lang="en-US" dirty="0"/>
              <a:t>British doctor</a:t>
            </a:r>
          </a:p>
          <a:p>
            <a:pPr lvl="1"/>
            <a:r>
              <a:rPr lang="en-US" dirty="0"/>
              <a:t>Treated the men with threats, shaming and punishment</a:t>
            </a:r>
          </a:p>
          <a:p>
            <a:r>
              <a:rPr lang="en-US" dirty="0"/>
              <a:t>W.H.R. Rivers</a:t>
            </a:r>
          </a:p>
          <a:p>
            <a:pPr lvl="1"/>
            <a:r>
              <a:rPr lang="en-US" dirty="0"/>
              <a:t>More compassionate view</a:t>
            </a:r>
          </a:p>
          <a:p>
            <a:pPr lvl="1"/>
            <a:r>
              <a:rPr lang="en-US" dirty="0"/>
              <a:t>Saw this as bona fide psychological condition</a:t>
            </a:r>
          </a:p>
        </p:txBody>
      </p:sp>
    </p:spTree>
    <p:extLst>
      <p:ext uri="{BB962C8B-B14F-4D97-AF65-F5344CB8AC3E}">
        <p14:creationId xmlns:p14="http://schemas.microsoft.com/office/powerpoint/2010/main" val="3800887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2649F-7ED7-4EF3-AF70-5F6D8685C7F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9B34EF-5457-4DBC-A8A6-A930164A256A}"/>
              </a:ext>
            </a:extLst>
          </p:cNvPr>
          <p:cNvSpPr>
            <a:spLocks noGrp="1"/>
          </p:cNvSpPr>
          <p:nvPr>
            <p:ph idx="1"/>
          </p:nvPr>
        </p:nvSpPr>
        <p:spPr/>
        <p:txBody>
          <a:bodyPr/>
          <a:lstStyle/>
          <a:p>
            <a:pPr algn="ctr"/>
            <a:r>
              <a:rPr lang="en-US" dirty="0"/>
              <a:t>After the war ended,</a:t>
            </a:r>
          </a:p>
          <a:p>
            <a:pPr marL="0" indent="0" algn="ctr">
              <a:buNone/>
            </a:pPr>
            <a:r>
              <a:rPr lang="en-US" dirty="0"/>
              <a:t>it wasn’t long before</a:t>
            </a:r>
          </a:p>
          <a:p>
            <a:pPr marL="0" indent="0" algn="ctr">
              <a:buNone/>
            </a:pPr>
            <a:r>
              <a:rPr lang="en-US" dirty="0"/>
              <a:t>Interest in trauma waned</a:t>
            </a:r>
          </a:p>
        </p:txBody>
      </p:sp>
    </p:spTree>
    <p:extLst>
      <p:ext uri="{BB962C8B-B14F-4D97-AF65-F5344CB8AC3E}">
        <p14:creationId xmlns:p14="http://schemas.microsoft.com/office/powerpoint/2010/main" val="1953340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37DFE-8552-4C34-B9B6-0FB1F9B1377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4972459-B3FE-420F-B602-8A4BF9D982D9}"/>
              </a:ext>
            </a:extLst>
          </p:cNvPr>
          <p:cNvSpPr>
            <a:spLocks noGrp="1"/>
          </p:cNvSpPr>
          <p:nvPr>
            <p:ph idx="1"/>
          </p:nvPr>
        </p:nvSpPr>
        <p:spPr/>
        <p:txBody>
          <a:bodyPr/>
          <a:lstStyle/>
          <a:p>
            <a:r>
              <a:rPr lang="en-US" dirty="0"/>
              <a:t>Abram </a:t>
            </a:r>
            <a:r>
              <a:rPr lang="en-US" dirty="0" err="1"/>
              <a:t>Kardiner</a:t>
            </a:r>
            <a:r>
              <a:rPr lang="en-US" dirty="0"/>
              <a:t> </a:t>
            </a:r>
          </a:p>
          <a:p>
            <a:pPr lvl="1"/>
            <a:r>
              <a:rPr lang="en-US" dirty="0"/>
              <a:t>Continued the study of trauma</a:t>
            </a:r>
          </a:p>
          <a:p>
            <a:pPr lvl="1"/>
            <a:r>
              <a:rPr lang="en-US" dirty="0"/>
              <a:t>Credited with developing clinical outlines of PTSD as we know it today</a:t>
            </a:r>
          </a:p>
          <a:p>
            <a:pPr lvl="1"/>
            <a:r>
              <a:rPr lang="en-US" dirty="0"/>
              <a:t>Noted hypervigilance and increased startle response</a:t>
            </a:r>
          </a:p>
        </p:txBody>
      </p:sp>
    </p:spTree>
    <p:extLst>
      <p:ext uri="{BB962C8B-B14F-4D97-AF65-F5344CB8AC3E}">
        <p14:creationId xmlns:p14="http://schemas.microsoft.com/office/powerpoint/2010/main" val="2041661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AE278-DAAC-443B-87FA-D66A199B70AA}"/>
              </a:ext>
            </a:extLst>
          </p:cNvPr>
          <p:cNvSpPr>
            <a:spLocks noGrp="1"/>
          </p:cNvSpPr>
          <p:nvPr>
            <p:ph type="title"/>
          </p:nvPr>
        </p:nvSpPr>
        <p:spPr/>
        <p:txBody>
          <a:bodyPr/>
          <a:lstStyle/>
          <a:p>
            <a:r>
              <a:rPr lang="en-US" dirty="0"/>
              <a:t>WW II </a:t>
            </a:r>
          </a:p>
        </p:txBody>
      </p:sp>
      <p:sp>
        <p:nvSpPr>
          <p:cNvPr id="3" name="Content Placeholder 2">
            <a:extLst>
              <a:ext uri="{FF2B5EF4-FFF2-40B4-BE49-F238E27FC236}">
                <a16:creationId xmlns:a16="http://schemas.microsoft.com/office/drawing/2014/main" id="{3BB304E6-CEE8-48EB-82A3-774E4EFF3E9B}"/>
              </a:ext>
            </a:extLst>
          </p:cNvPr>
          <p:cNvSpPr>
            <a:spLocks noGrp="1"/>
          </p:cNvSpPr>
          <p:nvPr>
            <p:ph idx="1"/>
          </p:nvPr>
        </p:nvSpPr>
        <p:spPr/>
        <p:txBody>
          <a:bodyPr/>
          <a:lstStyle/>
          <a:p>
            <a:r>
              <a:rPr lang="en-US" dirty="0"/>
              <a:t>Renewed interest in trauma</a:t>
            </a:r>
          </a:p>
          <a:p>
            <a:r>
              <a:rPr lang="en-US" dirty="0"/>
              <a:t>Military psychiatrists wanted to develop efficient ways to treat it.</a:t>
            </a:r>
          </a:p>
          <a:p>
            <a:pPr lvl="1"/>
            <a:r>
              <a:rPr lang="en-US" dirty="0"/>
              <a:t>Brief intervention close to the battle lines</a:t>
            </a:r>
          </a:p>
          <a:p>
            <a:pPr lvl="1"/>
            <a:r>
              <a:rPr lang="en-US" dirty="0"/>
              <a:t>Goal to return soldier to his fighting unit asap</a:t>
            </a:r>
          </a:p>
          <a:p>
            <a:pPr lvl="1"/>
            <a:r>
              <a:rPr lang="en-US" dirty="0"/>
              <a:t>Hypnosis and sodium amytal</a:t>
            </a:r>
          </a:p>
          <a:p>
            <a:pPr lvl="1"/>
            <a:r>
              <a:rPr lang="en-US" dirty="0"/>
              <a:t>Focus was on catharsis</a:t>
            </a:r>
          </a:p>
          <a:p>
            <a:pPr lvl="1"/>
            <a:r>
              <a:rPr lang="en-US" dirty="0"/>
              <a:t>Little attention given to the men once they returned to their unit</a:t>
            </a:r>
          </a:p>
        </p:txBody>
      </p:sp>
    </p:spTree>
    <p:extLst>
      <p:ext uri="{BB962C8B-B14F-4D97-AF65-F5344CB8AC3E}">
        <p14:creationId xmlns:p14="http://schemas.microsoft.com/office/powerpoint/2010/main" val="2772722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066F1-DB34-474B-8530-E09CF76B23EA}"/>
              </a:ext>
            </a:extLst>
          </p:cNvPr>
          <p:cNvSpPr>
            <a:spLocks noGrp="1"/>
          </p:cNvSpPr>
          <p:nvPr>
            <p:ph type="title"/>
          </p:nvPr>
        </p:nvSpPr>
        <p:spPr/>
        <p:txBody>
          <a:bodyPr/>
          <a:lstStyle/>
          <a:p>
            <a:r>
              <a:rPr lang="en-US" dirty="0"/>
              <a:t>Concentration camp studies</a:t>
            </a:r>
          </a:p>
        </p:txBody>
      </p:sp>
      <p:sp>
        <p:nvSpPr>
          <p:cNvPr id="3" name="Content Placeholder 2">
            <a:extLst>
              <a:ext uri="{FF2B5EF4-FFF2-40B4-BE49-F238E27FC236}">
                <a16:creationId xmlns:a16="http://schemas.microsoft.com/office/drawing/2014/main" id="{E9CD66B1-14FE-42A3-A22C-2EDB9281F3D5}"/>
              </a:ext>
            </a:extLst>
          </p:cNvPr>
          <p:cNvSpPr>
            <a:spLocks noGrp="1"/>
          </p:cNvSpPr>
          <p:nvPr>
            <p:ph idx="1"/>
          </p:nvPr>
        </p:nvSpPr>
        <p:spPr/>
        <p:txBody>
          <a:bodyPr/>
          <a:lstStyle/>
          <a:p>
            <a:r>
              <a:rPr lang="en-US" dirty="0"/>
              <a:t>Mortality, general somatic morbidity and psychiatric morbidity documented</a:t>
            </a:r>
          </a:p>
          <a:p>
            <a:r>
              <a:rPr lang="en-US" dirty="0"/>
              <a:t>Concentration Camp Syndrome</a:t>
            </a:r>
          </a:p>
          <a:p>
            <a:pPr lvl="1"/>
            <a:r>
              <a:rPr lang="en-US" dirty="0"/>
              <a:t>Included symptoms of PTSD</a:t>
            </a:r>
          </a:p>
          <a:p>
            <a:pPr lvl="1"/>
            <a:r>
              <a:rPr lang="en-US" dirty="0"/>
              <a:t>Added symptoms of enduring personality changes.  </a:t>
            </a:r>
          </a:p>
          <a:p>
            <a:pPr lvl="1"/>
            <a:r>
              <a:rPr lang="en-US" dirty="0"/>
              <a:t>Devastating effect of extreme and prolonged stress on health</a:t>
            </a:r>
          </a:p>
          <a:p>
            <a:pPr lvl="1"/>
            <a:r>
              <a:rPr lang="en-US" dirty="0"/>
              <a:t>Henry Krystal – core experience of trauma is “giving up and accepting death and destruction as inevitable”</a:t>
            </a:r>
          </a:p>
        </p:txBody>
      </p:sp>
    </p:spTree>
    <p:extLst>
      <p:ext uri="{BB962C8B-B14F-4D97-AF65-F5344CB8AC3E}">
        <p14:creationId xmlns:p14="http://schemas.microsoft.com/office/powerpoint/2010/main" val="3612942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2D52B-76C7-49B0-9A01-3DDB10FF48A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195EECE-6BC3-4FEC-B446-7506EC86DD33}"/>
              </a:ext>
            </a:extLst>
          </p:cNvPr>
          <p:cNvSpPr>
            <a:spLocks noGrp="1"/>
          </p:cNvSpPr>
          <p:nvPr>
            <p:ph idx="1"/>
          </p:nvPr>
        </p:nvSpPr>
        <p:spPr/>
        <p:txBody>
          <a:bodyPr/>
          <a:lstStyle/>
          <a:p>
            <a:r>
              <a:rPr lang="en-US" dirty="0"/>
              <a:t>Concentration camp survivor studies</a:t>
            </a:r>
          </a:p>
          <a:p>
            <a:endParaRPr lang="en-US" dirty="0"/>
          </a:p>
          <a:p>
            <a:r>
              <a:rPr lang="en-US" dirty="0"/>
              <a:t>Extreme trauma has severe biological, psychological, social and existential consequences.</a:t>
            </a:r>
          </a:p>
        </p:txBody>
      </p:sp>
    </p:spTree>
    <p:extLst>
      <p:ext uri="{BB962C8B-B14F-4D97-AF65-F5344CB8AC3E}">
        <p14:creationId xmlns:p14="http://schemas.microsoft.com/office/powerpoint/2010/main" val="1098304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B3B81-384F-4BF4-9DC6-C24AC1997243}"/>
              </a:ext>
            </a:extLst>
          </p:cNvPr>
          <p:cNvSpPr>
            <a:spLocks noGrp="1"/>
          </p:cNvSpPr>
          <p:nvPr>
            <p:ph type="title"/>
          </p:nvPr>
        </p:nvSpPr>
        <p:spPr/>
        <p:txBody>
          <a:bodyPr/>
          <a:lstStyle/>
          <a:p>
            <a:r>
              <a:rPr lang="en-US" dirty="0"/>
              <a:t>Viet </a:t>
            </a:r>
            <a:r>
              <a:rPr lang="en-US" dirty="0" err="1"/>
              <a:t>nam</a:t>
            </a:r>
            <a:r>
              <a:rPr lang="en-US" dirty="0"/>
              <a:t> conflict</a:t>
            </a:r>
          </a:p>
        </p:txBody>
      </p:sp>
      <p:sp>
        <p:nvSpPr>
          <p:cNvPr id="3" name="Content Placeholder 2">
            <a:extLst>
              <a:ext uri="{FF2B5EF4-FFF2-40B4-BE49-F238E27FC236}">
                <a16:creationId xmlns:a16="http://schemas.microsoft.com/office/drawing/2014/main" id="{8622D441-8457-4AD0-812D-BAAE441E6FEA}"/>
              </a:ext>
            </a:extLst>
          </p:cNvPr>
          <p:cNvSpPr>
            <a:spLocks noGrp="1"/>
          </p:cNvSpPr>
          <p:nvPr>
            <p:ph idx="1"/>
          </p:nvPr>
        </p:nvSpPr>
        <p:spPr/>
        <p:txBody>
          <a:bodyPr/>
          <a:lstStyle/>
          <a:p>
            <a:r>
              <a:rPr lang="en-US" dirty="0"/>
              <a:t>Attention brought back to trauma</a:t>
            </a:r>
          </a:p>
          <a:p>
            <a:r>
              <a:rPr lang="en-US" dirty="0"/>
              <a:t>Veterans started rap groups</a:t>
            </a:r>
          </a:p>
          <a:p>
            <a:r>
              <a:rPr lang="en-US" dirty="0"/>
              <a:t>1980 – diagnosis of syndrome of psychological trauma</a:t>
            </a:r>
          </a:p>
          <a:p>
            <a:r>
              <a:rPr lang="en-US" dirty="0"/>
              <a:t>APA – PTSD made it into the DSM</a:t>
            </a:r>
          </a:p>
        </p:txBody>
      </p:sp>
    </p:spTree>
    <p:extLst>
      <p:ext uri="{BB962C8B-B14F-4D97-AF65-F5344CB8AC3E}">
        <p14:creationId xmlns:p14="http://schemas.microsoft.com/office/powerpoint/2010/main" val="2250035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338B4-45F7-4F37-B3E3-873406F13EB8}"/>
              </a:ext>
            </a:extLst>
          </p:cNvPr>
          <p:cNvSpPr>
            <a:spLocks noGrp="1"/>
          </p:cNvSpPr>
          <p:nvPr>
            <p:ph type="title"/>
          </p:nvPr>
        </p:nvSpPr>
        <p:spPr/>
        <p:txBody>
          <a:bodyPr/>
          <a:lstStyle/>
          <a:p>
            <a:r>
              <a:rPr lang="en-US" dirty="0"/>
              <a:t>Women’s liberation movement</a:t>
            </a:r>
          </a:p>
        </p:txBody>
      </p:sp>
      <p:sp>
        <p:nvSpPr>
          <p:cNvPr id="3" name="Content Placeholder 2">
            <a:extLst>
              <a:ext uri="{FF2B5EF4-FFF2-40B4-BE49-F238E27FC236}">
                <a16:creationId xmlns:a16="http://schemas.microsoft.com/office/drawing/2014/main" id="{E9D8AB37-D04A-4F4A-8B17-E74E6A76F79F}"/>
              </a:ext>
            </a:extLst>
          </p:cNvPr>
          <p:cNvSpPr>
            <a:spLocks noGrp="1"/>
          </p:cNvSpPr>
          <p:nvPr>
            <p:ph idx="1"/>
          </p:nvPr>
        </p:nvSpPr>
        <p:spPr/>
        <p:txBody>
          <a:bodyPr>
            <a:normAutofit/>
          </a:bodyPr>
          <a:lstStyle/>
          <a:p>
            <a:r>
              <a:rPr lang="en-US" dirty="0"/>
              <a:t>Increased public awareness of what was happening in the home</a:t>
            </a:r>
          </a:p>
          <a:p>
            <a:r>
              <a:rPr lang="en-US" dirty="0"/>
              <a:t>Reality of Freud’s descriptions as fantasies was confirmed</a:t>
            </a:r>
          </a:p>
          <a:p>
            <a:r>
              <a:rPr lang="en-US" dirty="0"/>
              <a:t>Work on rape, domestic violence and child abuse grew out of the Women’s Movement</a:t>
            </a:r>
          </a:p>
          <a:p>
            <a:endParaRPr lang="en-US" dirty="0"/>
          </a:p>
          <a:p>
            <a:pPr lvl="1"/>
            <a:endParaRPr lang="en-US" dirty="0"/>
          </a:p>
        </p:txBody>
      </p:sp>
    </p:spTree>
    <p:extLst>
      <p:ext uri="{BB962C8B-B14F-4D97-AF65-F5344CB8AC3E}">
        <p14:creationId xmlns:p14="http://schemas.microsoft.com/office/powerpoint/2010/main" val="1979251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C7E05-F772-4D9F-9DF5-9493E8F6457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2465999-FF14-4D2B-93D1-EE57225AA14D}"/>
              </a:ext>
            </a:extLst>
          </p:cNvPr>
          <p:cNvSpPr>
            <a:spLocks noGrp="1"/>
          </p:cNvSpPr>
          <p:nvPr>
            <p:ph idx="1"/>
          </p:nvPr>
        </p:nvSpPr>
        <p:spPr/>
        <p:txBody>
          <a:bodyPr/>
          <a:lstStyle/>
          <a:p>
            <a:endParaRPr lang="en-US"/>
          </a:p>
        </p:txBody>
      </p:sp>
      <p:sp>
        <p:nvSpPr>
          <p:cNvPr id="4" name="Rectangle 3">
            <a:extLst>
              <a:ext uri="{FF2B5EF4-FFF2-40B4-BE49-F238E27FC236}">
                <a16:creationId xmlns:a16="http://schemas.microsoft.com/office/drawing/2014/main" id="{C1832ABF-5EAF-4126-8EA8-FF5508FD4EE6}"/>
              </a:ext>
            </a:extLst>
          </p:cNvPr>
          <p:cNvSpPr/>
          <p:nvPr/>
        </p:nvSpPr>
        <p:spPr>
          <a:xfrm>
            <a:off x="3048000" y="2690336"/>
            <a:ext cx="6096000" cy="2677656"/>
          </a:xfrm>
          <a:prstGeom prst="rect">
            <a:avLst/>
          </a:prstGeom>
        </p:spPr>
        <p:txBody>
          <a:bodyPr>
            <a:spAutoFit/>
          </a:bodyPr>
          <a:lstStyle/>
          <a:p>
            <a:r>
              <a:rPr lang="en-US" dirty="0"/>
              <a:t>“</a:t>
            </a:r>
            <a:r>
              <a:rPr lang="en-US" sz="2400" dirty="0"/>
              <a:t>Only after 1980, when the efforts of combat veterans had legitimated the concept of posttraumatic stress disorder, did it become clear that the psychological syndrome seen in survivors of rape, domestic battery, and incest was essentially the same as seen in survivors of war” – Herman, p.32</a:t>
            </a:r>
          </a:p>
        </p:txBody>
      </p:sp>
    </p:spTree>
    <p:extLst>
      <p:ext uri="{BB962C8B-B14F-4D97-AF65-F5344CB8AC3E}">
        <p14:creationId xmlns:p14="http://schemas.microsoft.com/office/powerpoint/2010/main" val="3837205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69119-44EA-4F67-B168-F49426D7D35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A82C723-E92F-4184-9D5C-25C9560267B5}"/>
              </a:ext>
            </a:extLst>
          </p:cNvPr>
          <p:cNvSpPr>
            <a:spLocks noGrp="1"/>
          </p:cNvSpPr>
          <p:nvPr>
            <p:ph idx="1"/>
          </p:nvPr>
        </p:nvSpPr>
        <p:spPr/>
        <p:txBody>
          <a:bodyPr/>
          <a:lstStyle/>
          <a:p>
            <a:r>
              <a:rPr lang="en-US" dirty="0"/>
              <a:t>What about now?</a:t>
            </a:r>
          </a:p>
          <a:p>
            <a:endParaRPr lang="en-US" dirty="0"/>
          </a:p>
          <a:p>
            <a:r>
              <a:rPr lang="en-US" dirty="0"/>
              <a:t>What has happened since PTSD became a diagnosis in the DSM?</a:t>
            </a:r>
          </a:p>
        </p:txBody>
      </p:sp>
    </p:spTree>
    <p:extLst>
      <p:ext uri="{BB962C8B-B14F-4D97-AF65-F5344CB8AC3E}">
        <p14:creationId xmlns:p14="http://schemas.microsoft.com/office/powerpoint/2010/main" val="941969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8A1D8-8E09-4F50-8050-5F4F5621D182}"/>
              </a:ext>
            </a:extLst>
          </p:cNvPr>
          <p:cNvSpPr>
            <a:spLocks noGrp="1"/>
          </p:cNvSpPr>
          <p:nvPr>
            <p:ph type="title"/>
          </p:nvPr>
        </p:nvSpPr>
        <p:spPr/>
        <p:txBody>
          <a:bodyPr/>
          <a:lstStyle/>
          <a:p>
            <a:r>
              <a:rPr lang="en-US" dirty="0"/>
              <a:t>EMDR</a:t>
            </a:r>
          </a:p>
        </p:txBody>
      </p:sp>
      <p:sp>
        <p:nvSpPr>
          <p:cNvPr id="3" name="Content Placeholder 2">
            <a:extLst>
              <a:ext uri="{FF2B5EF4-FFF2-40B4-BE49-F238E27FC236}">
                <a16:creationId xmlns:a16="http://schemas.microsoft.com/office/drawing/2014/main" id="{96CE20C8-4412-4BDE-A004-01880C21D180}"/>
              </a:ext>
            </a:extLst>
          </p:cNvPr>
          <p:cNvSpPr>
            <a:spLocks noGrp="1"/>
          </p:cNvSpPr>
          <p:nvPr>
            <p:ph idx="1"/>
          </p:nvPr>
        </p:nvSpPr>
        <p:spPr/>
        <p:txBody>
          <a:bodyPr/>
          <a:lstStyle/>
          <a:p>
            <a:r>
              <a:rPr lang="en-US" dirty="0"/>
              <a:t>Eye Movement Desensitization and Reprocessing</a:t>
            </a:r>
          </a:p>
          <a:p>
            <a:r>
              <a:rPr lang="en-US" dirty="0"/>
              <a:t>U.S. Psychologist Francine Shapiro</a:t>
            </a:r>
          </a:p>
          <a:p>
            <a:endParaRPr lang="en-US" dirty="0"/>
          </a:p>
        </p:txBody>
      </p:sp>
    </p:spTree>
    <p:extLst>
      <p:ext uri="{BB962C8B-B14F-4D97-AF65-F5344CB8AC3E}">
        <p14:creationId xmlns:p14="http://schemas.microsoft.com/office/powerpoint/2010/main" val="1407072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F762C-A866-44A2-8446-C59ED8997F8F}"/>
              </a:ext>
            </a:extLst>
          </p:cNvPr>
          <p:cNvSpPr>
            <a:spLocks noGrp="1"/>
          </p:cNvSpPr>
          <p:nvPr>
            <p:ph type="title"/>
          </p:nvPr>
        </p:nvSpPr>
        <p:spPr/>
        <p:txBody>
          <a:bodyPr/>
          <a:lstStyle/>
          <a:p>
            <a:r>
              <a:rPr lang="en-US" dirty="0"/>
              <a:t>Neuro-imaging</a:t>
            </a:r>
          </a:p>
        </p:txBody>
      </p:sp>
      <p:sp>
        <p:nvSpPr>
          <p:cNvPr id="3" name="Content Placeholder 2">
            <a:extLst>
              <a:ext uri="{FF2B5EF4-FFF2-40B4-BE49-F238E27FC236}">
                <a16:creationId xmlns:a16="http://schemas.microsoft.com/office/drawing/2014/main" id="{62378950-D589-4063-9053-64549E374EFE}"/>
              </a:ext>
            </a:extLst>
          </p:cNvPr>
          <p:cNvSpPr>
            <a:spLocks noGrp="1"/>
          </p:cNvSpPr>
          <p:nvPr>
            <p:ph idx="1"/>
          </p:nvPr>
        </p:nvSpPr>
        <p:spPr/>
        <p:txBody>
          <a:bodyPr/>
          <a:lstStyle/>
          <a:p>
            <a:r>
              <a:rPr lang="en-US" dirty="0"/>
              <a:t>1990’s developments in neuro-imaging suggest exposure to traumatic events  may cause physical changes in the brain.</a:t>
            </a:r>
          </a:p>
          <a:p>
            <a:pPr lvl="1"/>
            <a:r>
              <a:rPr lang="en-US" dirty="0"/>
              <a:t>Amygdala (Emotions)</a:t>
            </a:r>
          </a:p>
          <a:p>
            <a:pPr lvl="1"/>
            <a:r>
              <a:rPr lang="en-US" dirty="0"/>
              <a:t>Hippocampus (Memories)</a:t>
            </a:r>
          </a:p>
        </p:txBody>
      </p:sp>
    </p:spTree>
    <p:extLst>
      <p:ext uri="{BB962C8B-B14F-4D97-AF65-F5344CB8AC3E}">
        <p14:creationId xmlns:p14="http://schemas.microsoft.com/office/powerpoint/2010/main" val="3433151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CFD9F-983D-4E27-A588-BBF2118AAADE}"/>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E7BC241-D545-4239-BBCD-FBBDCF65223B}"/>
              </a:ext>
            </a:extLst>
          </p:cNvPr>
          <p:cNvSpPr>
            <a:spLocks noGrp="1"/>
          </p:cNvSpPr>
          <p:nvPr>
            <p:ph idx="1"/>
          </p:nvPr>
        </p:nvSpPr>
        <p:spPr/>
        <p:txBody>
          <a:bodyPr/>
          <a:lstStyle/>
          <a:p>
            <a:r>
              <a:rPr lang="en-US" dirty="0"/>
              <a:t>2014 Bessel Vander Kolk publishes </a:t>
            </a:r>
            <a:r>
              <a:rPr lang="en-US" i="1" dirty="0"/>
              <a:t>The Body Keeps the Score.</a:t>
            </a:r>
            <a:endParaRPr lang="en-US" dirty="0"/>
          </a:p>
        </p:txBody>
      </p:sp>
    </p:spTree>
    <p:extLst>
      <p:ext uri="{BB962C8B-B14F-4D97-AF65-F5344CB8AC3E}">
        <p14:creationId xmlns:p14="http://schemas.microsoft.com/office/powerpoint/2010/main" val="1794166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B5CFF-A321-433D-80D4-5362FF5FBCCE}"/>
              </a:ext>
            </a:extLst>
          </p:cNvPr>
          <p:cNvSpPr>
            <a:spLocks noGrp="1"/>
          </p:cNvSpPr>
          <p:nvPr>
            <p:ph type="title"/>
          </p:nvPr>
        </p:nvSpPr>
        <p:spPr/>
        <p:txBody>
          <a:bodyPr/>
          <a:lstStyle/>
          <a:p>
            <a:r>
              <a:rPr lang="en-US" dirty="0"/>
              <a:t>Priest abuse</a:t>
            </a:r>
          </a:p>
        </p:txBody>
      </p:sp>
      <p:sp>
        <p:nvSpPr>
          <p:cNvPr id="3" name="Content Placeholder 2">
            <a:extLst>
              <a:ext uri="{FF2B5EF4-FFF2-40B4-BE49-F238E27FC236}">
                <a16:creationId xmlns:a16="http://schemas.microsoft.com/office/drawing/2014/main" id="{E545E1CB-2FDD-4136-84D0-35F57A5F5C9B}"/>
              </a:ext>
            </a:extLst>
          </p:cNvPr>
          <p:cNvSpPr>
            <a:spLocks noGrp="1"/>
          </p:cNvSpPr>
          <p:nvPr>
            <p:ph idx="1"/>
          </p:nvPr>
        </p:nvSpPr>
        <p:spPr/>
        <p:txBody>
          <a:bodyPr/>
          <a:lstStyle/>
          <a:p>
            <a:r>
              <a:rPr lang="en-US" dirty="0"/>
              <a:t>1990’s sexual abuse of minors by clergy, especially Catholic priests began to get more attention.</a:t>
            </a:r>
          </a:p>
          <a:p>
            <a:pPr lvl="1"/>
            <a:r>
              <a:rPr lang="en-US" dirty="0"/>
              <a:t>1985 – a priest in Louisiana pled guilty to sexually abusing a child</a:t>
            </a:r>
          </a:p>
          <a:p>
            <a:pPr lvl="1"/>
            <a:r>
              <a:rPr lang="en-US" dirty="0"/>
              <a:t>1990’s – abuse by priests spurred the publication of a number of books on the subject</a:t>
            </a:r>
          </a:p>
          <a:p>
            <a:pPr lvl="1"/>
            <a:r>
              <a:rPr lang="en-US" dirty="0"/>
              <a:t>2001 – Boston Globe publishes a series of articles documenting the extent of the abuse (Spotlight)</a:t>
            </a:r>
          </a:p>
        </p:txBody>
      </p:sp>
    </p:spTree>
    <p:extLst>
      <p:ext uri="{BB962C8B-B14F-4D97-AF65-F5344CB8AC3E}">
        <p14:creationId xmlns:p14="http://schemas.microsoft.com/office/powerpoint/2010/main" val="2717651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02984-76B6-474B-84BF-970C150C323A}"/>
              </a:ext>
            </a:extLst>
          </p:cNvPr>
          <p:cNvSpPr>
            <a:spLocks noGrp="1"/>
          </p:cNvSpPr>
          <p:nvPr>
            <p:ph type="title"/>
          </p:nvPr>
        </p:nvSpPr>
        <p:spPr/>
        <p:txBody>
          <a:bodyPr/>
          <a:lstStyle/>
          <a:p>
            <a:r>
              <a:rPr lang="en-US" dirty="0"/>
              <a:t>Repressed/recovered memories</a:t>
            </a:r>
            <a:br>
              <a:rPr lang="en-US" dirty="0"/>
            </a:br>
            <a:r>
              <a:rPr lang="en-US" dirty="0"/>
              <a:t>false memories</a:t>
            </a:r>
          </a:p>
        </p:txBody>
      </p:sp>
      <p:sp>
        <p:nvSpPr>
          <p:cNvPr id="3" name="Content Placeholder 2">
            <a:extLst>
              <a:ext uri="{FF2B5EF4-FFF2-40B4-BE49-F238E27FC236}">
                <a16:creationId xmlns:a16="http://schemas.microsoft.com/office/drawing/2014/main" id="{CB20963C-9B40-480C-80BD-FDDD748162AD}"/>
              </a:ext>
            </a:extLst>
          </p:cNvPr>
          <p:cNvSpPr>
            <a:spLocks noGrp="1"/>
          </p:cNvSpPr>
          <p:nvPr>
            <p:ph idx="1"/>
          </p:nvPr>
        </p:nvSpPr>
        <p:spPr/>
        <p:txBody>
          <a:bodyPr/>
          <a:lstStyle/>
          <a:p>
            <a:r>
              <a:rPr lang="en-US" dirty="0"/>
              <a:t>Also in the 1990’s the controversy over repressed or recovered memories of trauma, especially childhood sexual trauma, reached it’s heated point during the 1990’s.</a:t>
            </a:r>
          </a:p>
          <a:p>
            <a:r>
              <a:rPr lang="en-US" dirty="0"/>
              <a:t>There are still heated debates over this topic</a:t>
            </a:r>
          </a:p>
          <a:p>
            <a:r>
              <a:rPr lang="en-US" dirty="0"/>
              <a:t>What we can learn from this is to be very cautious when moving forward with recovered memories of abuse.</a:t>
            </a:r>
          </a:p>
        </p:txBody>
      </p:sp>
    </p:spTree>
    <p:extLst>
      <p:ext uri="{BB962C8B-B14F-4D97-AF65-F5344CB8AC3E}">
        <p14:creationId xmlns:p14="http://schemas.microsoft.com/office/powerpoint/2010/main" val="4994489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100</TotalTime>
  <Words>743</Words>
  <Application>Microsoft Office PowerPoint</Application>
  <PresentationFormat>Widescreen</PresentationFormat>
  <Paragraphs>92</Paragraphs>
  <Slides>21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Tw Cen MT</vt:lpstr>
      <vt:lpstr>Circuit</vt:lpstr>
      <vt:lpstr>PowerPoint Presentation</vt:lpstr>
      <vt:lpstr>Early background</vt:lpstr>
      <vt:lpstr>Hysteria</vt:lpstr>
      <vt:lpstr>PowerPoint Presentation</vt:lpstr>
      <vt:lpstr>PowerPoint Presentation</vt:lpstr>
      <vt:lpstr>WW I (July 1914)</vt:lpstr>
      <vt:lpstr>PowerPoint Presentation</vt:lpstr>
      <vt:lpstr>PowerPoint Presentation</vt:lpstr>
      <vt:lpstr>PowerPoint Presentation</vt:lpstr>
      <vt:lpstr>WW II </vt:lpstr>
      <vt:lpstr>Concentration camp studies</vt:lpstr>
      <vt:lpstr>PowerPoint Presentation</vt:lpstr>
      <vt:lpstr>Viet nam conflict</vt:lpstr>
      <vt:lpstr>Women’s liberation movement</vt:lpstr>
      <vt:lpstr>PowerPoint Presentation</vt:lpstr>
      <vt:lpstr>PowerPoint Presentation</vt:lpstr>
      <vt:lpstr>EMDR</vt:lpstr>
      <vt:lpstr>Neuro-imaging</vt:lpstr>
      <vt:lpstr>PowerPoint Presentation</vt:lpstr>
      <vt:lpstr>Priest abuse</vt:lpstr>
      <vt:lpstr>Repressed/recovered memories false memories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Janice</dc:creator>
  <cp:lastModifiedBy>Janice's PC</cp:lastModifiedBy>
  <cp:revision>11</cp:revision>
  <dcterms:created xsi:type="dcterms:W3CDTF">2019-01-14T14:00:46Z</dcterms:created>
  <dcterms:modified xsi:type="dcterms:W3CDTF">2019-01-20T18:32:12Z</dcterms:modified>
</cp:coreProperties>
</file>